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E5DD-25A9-4026-ADF4-5144F5717BF7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EFE1-8A75-49A4-B2C8-E335F414685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3890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1EFE1-8A75-49A4-B2C8-E335F414685C}" type="slidenum">
              <a:rPr lang="en-NG" smtClean="0"/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842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1EFE1-8A75-49A4-B2C8-E335F414685C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5008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2673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9849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5777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DA7B07EB-2542-4959-8B52-6259C678C7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11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5F67FEE-1F3A-46FF-BDC6-3AA20532B63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8468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654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53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1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9349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6414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3364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828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2A41B8-9681-43D8-BB77-EB5F13A006DF}" type="datetimeFigureOut">
              <a:rPr lang="en-NG" smtClean="0"/>
              <a:t>04/01/2026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8E6C74-29BD-4687-9EF9-B0EC4540EA4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599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9700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dk1"/>
                </a:solidFill>
                <a:latin typeface="Aptos Display"/>
              </a:rPr>
              <a:t>Teaching Session</a:t>
            </a:r>
            <a:r>
              <a:rPr lang="en-US" sz="3200" b="0" strike="noStrike" spc="-1" dirty="0">
                <a:solidFill>
                  <a:schemeClr val="dk1"/>
                </a:solidFill>
                <a:latin typeface="Aptos Display"/>
              </a:rPr>
              <a:t> </a:t>
            </a:r>
            <a:r>
              <a:rPr lang="en-US" sz="3200" b="1" strike="noStrike" spc="-1" dirty="0">
                <a:solidFill>
                  <a:schemeClr val="dk1"/>
                </a:solidFill>
                <a:latin typeface="Aptos Display"/>
              </a:rPr>
              <a:t>Peer‑Assisted Learning (PAL) Using Padlet</a:t>
            </a:r>
            <a:br>
              <a:rPr sz="3200" dirty="0"/>
            </a:br>
            <a:r>
              <a:rPr lang="en-US" sz="3200" b="0" strike="noStrike" spc="-1" dirty="0">
                <a:solidFill>
                  <a:schemeClr val="dk1"/>
                </a:solidFill>
                <a:latin typeface="Aptos Display"/>
              </a:rPr>
              <a:t>Group‑Based Activity &amp; Presentation Guidelines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831286A9-7A46-4FD4-8FBE-88A816F4D68C}"/>
              </a:ext>
            </a:extLst>
          </p:cNvPr>
          <p:cNvSpPr txBox="1">
            <a:spLocks/>
          </p:cNvSpPr>
          <p:nvPr/>
        </p:nvSpPr>
        <p:spPr>
          <a:xfrm>
            <a:off x="1473080" y="35608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8525">
              <a:lnSpc>
                <a:spcPct val="90000"/>
              </a:lnSpc>
              <a:tabLst>
                <a:tab pos="0" algn="l"/>
                <a:tab pos="1797050" algn="l"/>
              </a:tabLst>
            </a:pPr>
            <a:r>
              <a:rPr lang="en-US" sz="2400" b="1" dirty="0">
                <a:latin typeface="Aptos"/>
              </a:rPr>
              <a:t>Course: 	</a:t>
            </a:r>
            <a:r>
              <a:rPr lang="en-US" sz="2400" i="1" dirty="0">
                <a:latin typeface="Aptos"/>
              </a:rPr>
              <a:t>[Insert course name]</a:t>
            </a:r>
            <a:br>
              <a:rPr lang="en-US" sz="2400" dirty="0">
                <a:latin typeface="Aptos"/>
              </a:rPr>
            </a:br>
            <a:r>
              <a:rPr lang="en-US" sz="2400" b="1" dirty="0">
                <a:latin typeface="Aptos"/>
              </a:rPr>
              <a:t>Topic: </a:t>
            </a:r>
            <a:r>
              <a:rPr lang="en-US" sz="2400" b="1">
                <a:latin typeface="Aptos"/>
              </a:rPr>
              <a:t>	</a:t>
            </a:r>
            <a:r>
              <a:rPr lang="en-US" sz="2400" i="1">
                <a:latin typeface="Aptos"/>
              </a:rPr>
              <a:t>[</a:t>
            </a:r>
            <a:r>
              <a:rPr lang="en-US" sz="2400" i="1" dirty="0">
                <a:latin typeface="Aptos"/>
              </a:rPr>
              <a:t>Insert specific session topic]</a:t>
            </a:r>
            <a:br>
              <a:rPr lang="en-US" sz="2400" dirty="0">
                <a:latin typeface="Aptos"/>
              </a:rPr>
            </a:br>
            <a:r>
              <a:rPr lang="en-US" sz="2400" b="1" dirty="0">
                <a:latin typeface="Aptos"/>
              </a:rPr>
              <a:t>Facilitator: 	</a:t>
            </a:r>
            <a:r>
              <a:rPr lang="en-US" sz="2400" i="1" dirty="0">
                <a:latin typeface="Aptos"/>
              </a:rPr>
              <a:t>[Insert facilitator name]</a:t>
            </a:r>
            <a:br>
              <a:rPr lang="en-US" sz="2400" dirty="0">
                <a:latin typeface="Aptos"/>
              </a:rPr>
            </a:br>
            <a:r>
              <a:rPr lang="en-US" sz="2400" b="1" dirty="0">
                <a:latin typeface="Aptos"/>
              </a:rPr>
              <a:t>Date: 	</a:t>
            </a:r>
            <a:r>
              <a:rPr lang="en-US" sz="2400" i="1" dirty="0">
                <a:latin typeface="Aptos"/>
              </a:rPr>
              <a:t>[Insert session date]</a:t>
            </a:r>
            <a:endParaRPr lang="en-US" sz="2400" i="1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Introduction to Padlet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20560" y="1952527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712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Padlet will be used to:	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Capture group takeaways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Ask questions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Provide peer feedback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Summarize and compare methods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You will post </a:t>
            </a: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as a group</a:t>
            </a: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, not individually.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18000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How to Use Padlet (Step‑by‑Step)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89833" y="1823738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Open the Padlet link or scan the QR code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Find your group’s column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Click the </a:t>
            </a: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+</a:t>
            </a: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 button to add a post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Add a title (e.g. “Group 4 – Key Takeaway”)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Write your group’s response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Keep posts short and clear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You may add links, images, or files if </a:t>
            </a:r>
            <a:r>
              <a:rPr lang="en-US" sz="2000" spc="-1" dirty="0">
                <a:solidFill>
                  <a:schemeClr val="dk1"/>
                </a:solidFill>
                <a:latin typeface="Aptos"/>
              </a:rPr>
              <a:t>helpful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000" i="1" spc="-1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000" i="1" spc="-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000" b="1" i="1" spc="-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000" i="1" spc="-1" dirty="0">
                <a:solidFill>
                  <a:srgbClr val="0070C0"/>
                </a:solidFill>
                <a:latin typeface="Aptos"/>
              </a:rPr>
              <a:t>you may replace the example title with your own naming convention, provide additional instructions, or include screenshots to guide students. Ensure any bracketed instructions are removed before sharing with students.]</a:t>
            </a:r>
            <a:endParaRPr lang="en-GB" sz="2000" b="0" i="1" strike="noStrike" spc="-1" dirty="0">
              <a:solidFill>
                <a:srgbClr val="0070C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18000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Aptos"/>
              </a:rPr>
              <a:t>Warm‑Up Activity (Group Task)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20560" y="176832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In the </a:t>
            </a: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Warm‑Up</a:t>
            </a: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 column, your group posts: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One thing your group already knows about the topic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One thing your group finds confusing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This helps identify misconceptions and guide discussion.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i="1" spc="-1" dirty="0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i="1" spc="-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000" b="1" i="1" spc="-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000" i="1" spc="-1" dirty="0">
                <a:solidFill>
                  <a:srgbClr val="0070C0"/>
                </a:solidFill>
                <a:latin typeface="Aptos"/>
              </a:rPr>
              <a:t>you may add or modify instructions depending on the topic or learning objectives. Consider providing an example post for clarity. Ensure all bracketed text is removed before sharing with students.]</a:t>
            </a:r>
            <a:endParaRPr lang="en-GB" sz="2000" b="0" i="1" strike="noStrike" spc="-1" dirty="0">
              <a:solidFill>
                <a:srgbClr val="0070C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am Presentation Stock Illustrations – 124,828 Team Presentation Stock  Illustrations, Vectors &amp; Clipart - Dreamstime">
            <a:extLst>
              <a:ext uri="{FF2B5EF4-FFF2-40B4-BE49-F238E27FC236}">
                <a16:creationId xmlns:a16="http://schemas.microsoft.com/office/drawing/2014/main" id="{98213EF9-6DDC-4203-BEAE-92783078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8" y="2725313"/>
            <a:ext cx="5620720" cy="38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1148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During Each Presentation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62122" y="1865301"/>
            <a:ext cx="12001265" cy="199549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While another group presents, your group must post </a:t>
            </a: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one Padlet entry</a:t>
            </a: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 in that group’s column: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Your post must include: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1 key takeaway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1 question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Your Padlet Scribe will type, but the whole group contributes idea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A3F24293-CC65-4C3C-AA95-EC9E8A882D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28257" y="4100502"/>
            <a:ext cx="6414411" cy="125043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0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0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000" i="1" dirty="0">
                <a:solidFill>
                  <a:srgbClr val="0070C0"/>
                </a:solidFill>
                <a:latin typeface="Aptos"/>
              </a:rPr>
              <a:t>you may adjust the number of questions or key takeaways depending on session time and group size. Ensure all bracketed instructions are removed before sharing with students.]</a:t>
            </a:r>
            <a:endParaRPr lang="en-GB" sz="2000" i="1" spc="-1" dirty="0">
              <a:solidFill>
                <a:srgbClr val="0070C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After Your Group Presents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20560" y="186992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Your group will: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Review the Padlet posts in your column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Select </a:t>
            </a:r>
            <a:r>
              <a:rPr lang="en-US" sz="2000" b="1" i="1" spc="-1" dirty="0">
                <a:solidFill>
                  <a:schemeClr val="dk1"/>
                </a:solidFill>
                <a:latin typeface="Aptos"/>
              </a:rPr>
              <a:t>[insert number] </a:t>
            </a:r>
            <a:r>
              <a:rPr lang="en-US" sz="2000" b="1" spc="-1" dirty="0">
                <a:solidFill>
                  <a:schemeClr val="dk1"/>
                </a:solidFill>
                <a:latin typeface="Aptos"/>
              </a:rPr>
              <a:t>questions</a:t>
            </a: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 to answer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Provide a brief, evidence‑based response</a:t>
            </a: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Your Q&amp;A Lead and Communicator take the lead here.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0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0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000" i="1" dirty="0">
                <a:solidFill>
                  <a:srgbClr val="0070C0"/>
                </a:solidFill>
                <a:latin typeface="Aptos"/>
              </a:rPr>
              <a:t>replace the bracketed text with the recommended number of questions for your session. Ensure any other bracketed instructions are removed before sharing.]</a:t>
            </a:r>
            <a:endParaRPr lang="en-GB" sz="2000" b="0" i="1" strike="noStrike" spc="-1" dirty="0">
              <a:solidFill>
                <a:srgbClr val="0070C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Final Group Task: Summary &amp; Comparison</a:t>
            </a:r>
            <a:br>
              <a:rPr sz="4400" dirty="0"/>
            </a:b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37493" y="1886853"/>
            <a:ext cx="1139839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In the final Padlet column, your group posts:  </a:t>
            </a:r>
            <a:r>
              <a:rPr lang="en-US" sz="2000" b="0" i="1" strike="noStrike" spc="-1" dirty="0">
                <a:solidFill>
                  <a:schemeClr val="dk1"/>
                </a:solidFill>
                <a:latin typeface="Aptos"/>
              </a:rPr>
              <a:t>Please modify as appropriate</a:t>
            </a:r>
            <a:endParaRPr lang="en-GB" sz="2000" b="0" i="1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algn="just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strike="noStrike" spc="-1" dirty="0">
                <a:solidFill>
                  <a:schemeClr val="dk1"/>
                </a:solidFill>
                <a:latin typeface="Aptos"/>
              </a:rPr>
              <a:t>A 3–4 sentence summary of your method, </a:t>
            </a:r>
            <a:endParaRPr lang="en-GB" sz="2000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algn="just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strike="noStrike" spc="-1" dirty="0">
                <a:solidFill>
                  <a:schemeClr val="dk1"/>
                </a:solidFill>
                <a:latin typeface="Aptos"/>
              </a:rPr>
              <a:t>A student‑friendly explanation </a:t>
            </a:r>
          </a:p>
          <a:p>
            <a:pPr marL="864000" lvl="1" indent="-324000" algn="just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000" strike="noStrike" spc="-1" dirty="0">
                <a:solidFill>
                  <a:schemeClr val="dk1"/>
                </a:solidFill>
                <a:latin typeface="Aptos"/>
              </a:rPr>
              <a:t>One comparison with another approach, method, key idea, concept, argument, strategy, solution, or perspective, depending on the task (</a:t>
            </a:r>
            <a:r>
              <a:rPr lang="en-US" sz="200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000" i="1" strike="noStrike" spc="-1" dirty="0" err="1">
                <a:solidFill>
                  <a:schemeClr val="dk1"/>
                </a:solidFill>
                <a:latin typeface="Aptos"/>
              </a:rPr>
              <a:t>eg</a:t>
            </a:r>
            <a:r>
              <a:rPr lang="en-US" sz="2000" i="1" strike="noStrike" spc="-1" dirty="0">
                <a:solidFill>
                  <a:schemeClr val="dk1"/>
                </a:solidFill>
                <a:latin typeface="Aptos"/>
              </a:rPr>
              <a:t>,. efficacy, ease of use, risks, limitation, advantages]</a:t>
            </a:r>
            <a:r>
              <a:rPr lang="en-US" sz="2000" strike="noStrike" spc="-1" dirty="0">
                <a:solidFill>
                  <a:schemeClr val="dk1"/>
                </a:solidFill>
                <a:latin typeface="Aptos"/>
              </a:rPr>
              <a:t>)</a:t>
            </a:r>
            <a:endParaRPr lang="en-GB" sz="2000" spc="-1" dirty="0">
              <a:solidFill>
                <a:srgbClr val="000000"/>
              </a:solidFill>
              <a:latin typeface="Aptos"/>
            </a:endParaRPr>
          </a:p>
          <a:p>
            <a:pPr marL="540000" lvl="1" algn="just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tabLst>
                <a:tab pos="0" algn="l"/>
              </a:tabLst>
            </a:pPr>
            <a:r>
              <a:rPr lang="en-US" sz="2000" i="1" strike="noStrike" spc="-1" dirty="0">
                <a:solidFill>
                  <a:schemeClr val="dk1"/>
                </a:solidFill>
                <a:latin typeface="Aptos"/>
              </a:rPr>
              <a:t>This reinforces the ILOs on counselling and comparison.</a:t>
            </a:r>
          </a:p>
          <a:p>
            <a:pPr marL="540000" lvl="1" algn="just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tabLst>
                <a:tab pos="0" algn="l"/>
              </a:tabLst>
            </a:pPr>
            <a:r>
              <a:rPr lang="en-US" sz="20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0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000" i="1" dirty="0">
                <a:solidFill>
                  <a:srgbClr val="0070C0"/>
                </a:solidFill>
                <a:latin typeface="Aptos"/>
              </a:rPr>
              <a:t>you may adjust the instructions or examples to match the session’s topic. Ensure all bracketed text is reviewed or removed before sharing with students.]</a:t>
            </a:r>
            <a:endParaRPr lang="en-GB" sz="2000" i="1" strike="noStrike" spc="-1" dirty="0">
              <a:solidFill>
                <a:srgbClr val="0070C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740" y="99864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Example Padlet Post (</a:t>
            </a:r>
            <a:r>
              <a:rPr lang="en-US" sz="44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Aptos"/>
              </a:rPr>
              <a:t>Template</a:t>
            </a: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)</a:t>
            </a:r>
            <a:br>
              <a:rPr sz="4400" dirty="0"/>
            </a:b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16598" y="662404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Title: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3 – Key Takeaway, Question, Scenario] </a:t>
            </a:r>
            <a:endParaRPr lang="en-GB" sz="2800" b="0" i="1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Key Takeaway: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One key idea we learned from today’s session is that understanding how concepts apply in real-world situations helps us better understand the topic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]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Question: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One question we still have is: which part of this concept is most important when applying it in practice?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] </a:t>
            </a:r>
            <a:endParaRPr lang="en-GB" sz="2800" b="0" i="1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Scenario: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For example, if this concept were applied in a real-world situation (such as a workplace, experiment, case study, or practical problem), how should it be used to make a decision or solve the issue?]</a:t>
            </a:r>
            <a:endParaRPr lang="en-US" sz="2800" b="0" i="1" strike="noStrike" spc="-1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800" b="1" i="1" spc="-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replace all bracketed text with your session-specific example or leave as a template for students to edit. This slide demonstrates the format of a Padlet post for reference.]</a:t>
            </a:r>
            <a:endParaRPr lang="en-GB" sz="2800" b="0" i="1" strike="noStrike" spc="-1" dirty="0">
              <a:solidFill>
                <a:srgbClr val="0070C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Expectations for Professionalism</a:t>
            </a:r>
            <a:br>
              <a:rPr sz="4400" dirty="0"/>
            </a:b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71360" y="1808013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Respectful communication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Constructive feedback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Evidence‑based answers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Inclusive, patient‑</a:t>
            </a: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centred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language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No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judgemental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or biased statements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8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800" i="1" dirty="0">
                <a:solidFill>
                  <a:srgbClr val="0070C0"/>
                </a:solidFill>
                <a:latin typeface="Aptos"/>
              </a:rPr>
              <a:t>you may add or modify points to reflect your session’s specific professionalism standards. Ensure all bracketed text is removed before sharing with students.]</a:t>
            </a:r>
            <a:endParaRPr lang="en-GB" sz="2800" b="0" i="1" strike="noStrike" spc="-1" dirty="0">
              <a:solidFill>
                <a:srgbClr val="0070C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Tips for Success</a:t>
            </a:r>
            <a:br>
              <a:rPr sz="4400" dirty="0"/>
            </a:b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20560" y="1937653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Keep slides simple and visual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Practise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timing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[Add any other tips relevant to your session]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i="1" strike="noStrike" spc="-1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8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800" i="1" dirty="0">
                <a:solidFill>
                  <a:srgbClr val="0070C0"/>
                </a:solidFill>
                <a:latin typeface="Aptos"/>
              </a:rPr>
              <a:t>you may add or remove tips based on session objectives or student needs. Ensure all bracketed text is reviewed before sharing with students.]</a:t>
            </a:r>
            <a:endParaRPr lang="en-GB" sz="2800" b="0" i="1" strike="noStrike" spc="-1" dirty="0">
              <a:solidFill>
                <a:srgbClr val="0070C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55530" y="77779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r>
              <a:rPr lang="en-US" sz="4400" b="1" strike="noStrike" spc="-1" dirty="0">
                <a:solidFill>
                  <a:schemeClr val="dk1"/>
                </a:solidFill>
                <a:latin typeface="Aptos Display"/>
              </a:rPr>
              <a:t>Questions or Clarifications</a:t>
            </a: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740" y="0"/>
            <a:ext cx="10514520" cy="125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70C0"/>
                </a:solidFill>
                <a:latin typeface="Aptos Display"/>
              </a:rPr>
              <a:t>Facilitator Instructions</a:t>
            </a:r>
            <a:endParaRPr lang="en-GB" sz="4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46656" y="1120714"/>
            <a:ext cx="12045344" cy="497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Facilitator should:</a:t>
            </a: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>
                <a:solidFill>
                  <a:srgbClr val="0070C0"/>
                </a:solidFill>
                <a:latin typeface="Aptos"/>
              </a:rPr>
              <a:t>Review all text in [</a:t>
            </a: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square brackets]. </a:t>
            </a:r>
            <a:r>
              <a:rPr lang="en-US" sz="2800" spc="-1" dirty="0">
                <a:solidFill>
                  <a:srgbClr val="0070C0"/>
                </a:solidFill>
                <a:latin typeface="Aptos"/>
              </a:rPr>
              <a:t>These indicate content to edit or replace with session-specific information.</a:t>
            </a: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1" spc="-1" dirty="0">
                <a:solidFill>
                  <a:srgbClr val="0070C0"/>
                </a:solidFill>
                <a:latin typeface="Aptos"/>
              </a:rPr>
              <a:t>Delete this slide before sharing the deck with students</a:t>
            </a:r>
            <a:r>
              <a:rPr lang="en-US" sz="2800" spc="-1" dirty="0">
                <a:solidFill>
                  <a:srgbClr val="0070C0"/>
                </a:solidFill>
                <a:latin typeface="Aptos"/>
              </a:rPr>
              <a:t>.</a:t>
            </a: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>
                <a:solidFill>
                  <a:srgbClr val="0070C0"/>
                </a:solidFill>
                <a:latin typeface="Aptos"/>
              </a:rPr>
              <a:t>Remove any facilitator notes included on slides. They are not for students.</a:t>
            </a: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>
                <a:solidFill>
                  <a:srgbClr val="0070C0"/>
                </a:solidFill>
                <a:latin typeface="Aptos"/>
              </a:rPr>
              <a:t>Add or modify images, examples, or tables as needed to match the topic and group activity.</a:t>
            </a: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>
                <a:solidFill>
                  <a:srgbClr val="0070C0"/>
                </a:solidFill>
                <a:latin typeface="Aptos"/>
              </a:rPr>
              <a:t>Ensure all placeholders (</a:t>
            </a: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[italic bracketed text]</a:t>
            </a:r>
            <a:r>
              <a:rPr lang="en-US" sz="2800" spc="-1" dirty="0">
                <a:solidFill>
                  <a:srgbClr val="0070C0"/>
                </a:solidFill>
                <a:latin typeface="Aptos"/>
              </a:rPr>
              <a:t>)</a:t>
            </a:r>
            <a:r>
              <a:rPr lang="en-US" sz="2800" i="1" spc="-1" dirty="0">
                <a:solidFill>
                  <a:srgbClr val="0070C0"/>
                </a:solidFill>
                <a:latin typeface="Aptos"/>
              </a:rPr>
              <a:t> </a:t>
            </a:r>
            <a:r>
              <a:rPr lang="en-US" sz="2800" spc="-1" dirty="0">
                <a:solidFill>
                  <a:srgbClr val="0070C0"/>
                </a:solidFill>
                <a:latin typeface="Aptos"/>
              </a:rPr>
              <a:t>are reviewed, updated, or removed.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440" y="365040"/>
            <a:ext cx="10514520" cy="125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Session Overview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75364" y="1311120"/>
            <a:ext cx="12270636" cy="539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Today you will work in groups to: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Prepare and deliver a presentation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Engage in peer‑assisted learning using Padlet</a:t>
            </a: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Compare and contrast different approaches to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[insert topic or concept]</a:t>
            </a:r>
            <a:endParaRPr lang="en-GB" sz="2800" b="0" i="1" strike="noStrike" spc="-1" dirty="0">
              <a:solidFill>
                <a:srgbClr val="000000"/>
              </a:solidFill>
              <a:latin typeface="Aptos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Apply learning to 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[insert scenarios, case studies, or practical examples]</a:t>
            </a:r>
          </a:p>
          <a:p>
            <a:pPr marL="540000" lvl="1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</a:pPr>
            <a:endParaRPr lang="en-US" sz="2800" i="1" spc="-1" dirty="0">
              <a:solidFill>
                <a:schemeClr val="dk1"/>
              </a:solidFill>
              <a:latin typeface="Aptos"/>
            </a:endParaRPr>
          </a:p>
          <a:p>
            <a:pPr marL="540000" lvl="1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</a:pPr>
            <a:r>
              <a:rPr lang="en-US" sz="2800" i="1" dirty="0">
                <a:solidFill>
                  <a:srgbClr val="0070C0"/>
                </a:solidFill>
                <a:latin typeface="Aptos"/>
              </a:rPr>
              <a:t>[</a:t>
            </a:r>
            <a:r>
              <a:rPr lang="en-US" sz="2800" b="1" i="1" dirty="0">
                <a:solidFill>
                  <a:srgbClr val="0070C0"/>
                </a:solidFill>
                <a:latin typeface="Aptos"/>
              </a:rPr>
              <a:t>Facilitator: </a:t>
            </a:r>
            <a:r>
              <a:rPr lang="en-US" sz="2800" i="1" dirty="0">
                <a:solidFill>
                  <a:srgbClr val="0070C0"/>
                </a:solidFill>
                <a:latin typeface="Aptos"/>
              </a:rPr>
              <a:t>you may add or remove activities depending on the session objectives. Ensure all bracketed text is edited or removed before sharing with students.]</a:t>
            </a:r>
            <a:endParaRPr lang="en-GB" sz="2800" b="0" i="1" strike="noStrike" spc="-1" dirty="0">
              <a:solidFill>
                <a:srgbClr val="0070C0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0707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62120" y="13032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Intended </a:t>
            </a: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Learning</a:t>
            </a: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 Outcomes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44946" y="1785253"/>
            <a:ext cx="11502107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By the end of this session, you should be able to: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[Insert Learning Outcome 1]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[Insert Learning Outcome 2]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[Insert Learning Outcome 3]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[Add any additional learning outcomes relevant to the session]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6560" y="10476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 dirty="0"/>
            </a:b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Group Allocations</a:t>
            </a:r>
            <a:br>
              <a:rPr sz="4400" dirty="0"/>
            </a:b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16098" y="1431936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9722" lnSpcReduction="1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Please modify as appropriate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There are </a:t>
            </a: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6 groups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, each assigned one topic: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1]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Group 2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Group 3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Group 4]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Group 5</a:t>
            </a: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6]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Each group will work collaboratively throughout the session.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64308-FF20-4DCC-8C22-0081E524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76"/>
          <a:stretch/>
        </p:blipFill>
        <p:spPr>
          <a:xfrm>
            <a:off x="7438475" y="1429200"/>
            <a:ext cx="5439973" cy="3613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rrow Diagram and How Do You Make One? [Templates Included]">
            <a:extLst>
              <a:ext uri="{FF2B5EF4-FFF2-40B4-BE49-F238E27FC236}">
                <a16:creationId xmlns:a16="http://schemas.microsoft.com/office/drawing/2014/main" id="{DA4C9E15-73A0-470E-A872-7E9EAFB3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34" y="1598961"/>
            <a:ext cx="5354303" cy="33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6560" y="10476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4400"/>
            </a:br>
            <a:r>
              <a:rPr lang="en-US" sz="4400" b="0" strike="noStrike" spc="-1">
                <a:solidFill>
                  <a:schemeClr val="dk1"/>
                </a:solidFill>
                <a:latin typeface="Aptos"/>
              </a:rPr>
              <a:t>Group Allocations</a:t>
            </a:r>
            <a:br>
              <a:rPr sz="4400"/>
            </a:br>
            <a:br>
              <a:rPr sz="4400"/>
            </a:b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20560" y="1311120"/>
            <a:ext cx="7116373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[The PAL task to be completed by all groups]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OR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Topics to assign to each group: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1’s topic]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2’s topic]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</a:rPr>
              <a:t>[Group 3’s topic]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800" i="1" spc="-1" dirty="0">
                <a:solidFill>
                  <a:schemeClr val="dk1"/>
                </a:solidFill>
                <a:latin typeface="Aptos"/>
              </a:rPr>
              <a:t>[Add additional groups/topics as necessary]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11520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[Your Group Task]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54427" y="1872054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9166" lnSpcReduction="2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Please modify as appropriate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[Describe the task below]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Example:</a:t>
            </a:r>
            <a:endParaRPr lang="en-GB" sz="2800" b="1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Your task must involve: 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[Class]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[Mechanism]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[Efficacy]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[How to use it]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[Adverse effects]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[Constraints]</a:t>
            </a:r>
            <a:endParaRPr lang="en-GB" sz="2800" b="0" i="1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ing effective teamwork and collaboration | THE Campus Learn, Share,  Connect">
            <a:extLst>
              <a:ext uri="{FF2B5EF4-FFF2-40B4-BE49-F238E27FC236}">
                <a16:creationId xmlns:a16="http://schemas.microsoft.com/office/drawing/2014/main" id="{8666AC23-3294-4197-BB08-E8066C2C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20" y="1895940"/>
            <a:ext cx="4867920" cy="36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Group Roles (e.g. for 6 Students per Group)</a:t>
            </a:r>
            <a:br>
              <a:rPr sz="4400" dirty="0"/>
            </a:b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20560" y="1213920"/>
            <a:ext cx="10514520" cy="527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38611" lnSpcReduction="2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Please modify as appropriate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Assign roles within your group to ensure smooth teamwork: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Lead Presenter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Delivers the main content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Ensures timing is kept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Evidence Lead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Checks accuracy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Ensures </a:t>
            </a:r>
            <a:r>
              <a:rPr lang="en-US" sz="3800" b="0" i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[UK‑relevant /insert region-specific] </a:t>
            </a: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guidelines are used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Padlet Scribe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Posts your group’s contributions on Padlet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 err="1">
                <a:solidFill>
                  <a:schemeClr val="dk1"/>
                </a:solidFill>
                <a:latin typeface="Aptos"/>
                <a:ea typeface="Noto Sans CJK SC"/>
              </a:rPr>
              <a:t>Summarises</a:t>
            </a: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 key points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Case Study Creator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Designs 1–2 realistic scenarios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Helps lead discussion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Communicator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Focuses on explanation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Ensures communication is clear and accessible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1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Q&amp;A Lead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Answers questions from other groups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800" b="0" strike="noStrike" spc="-1" dirty="0">
                <a:solidFill>
                  <a:schemeClr val="dk1"/>
                </a:solidFill>
                <a:latin typeface="Aptos"/>
                <a:ea typeface="Noto Sans CJK SC"/>
              </a:rPr>
              <a:t>Reviews Padlet questions after your presentation</a:t>
            </a:r>
            <a:endParaRPr lang="en-GB" sz="3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chemeClr val="dk1"/>
                </a:solidFill>
                <a:latin typeface="Aptos"/>
              </a:rPr>
              <a:t>What Good Teamwork Looks Like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65200" y="1925618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Everyone contributes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Roles are respected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Presentation is cohesive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Information is accurate and evidence‑based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Communication is clear and professional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Group supports each other during Q&amp;A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i="1" spc="-1" dirty="0">
                <a:solidFill>
                  <a:schemeClr val="dk1"/>
                </a:solidFill>
                <a:latin typeface="Arial"/>
              </a:rPr>
              <a:t>[Any additional points deemed suitable by the facilitator]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1303</Words>
  <Application>Microsoft Office PowerPoint</Application>
  <PresentationFormat>Widescreen</PresentationFormat>
  <Paragraphs>151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Symbol</vt:lpstr>
      <vt:lpstr>Wingdings</vt:lpstr>
      <vt:lpstr>Retrospect</vt:lpstr>
      <vt:lpstr>Teaching Session Peer‑Assisted Learning (PAL) Using Padlet Group‑Based Activity &amp; Presentation Guidelines</vt:lpstr>
      <vt:lpstr>Facilitator Instructions</vt:lpstr>
      <vt:lpstr>Session Overview</vt:lpstr>
      <vt:lpstr>Intended Learning Outcomes</vt:lpstr>
      <vt:lpstr> Group Allocations  </vt:lpstr>
      <vt:lpstr> Group Allocations  </vt:lpstr>
      <vt:lpstr>[Your Group Task]</vt:lpstr>
      <vt:lpstr>Group Roles (e.g. for 6 Students per Group) </vt:lpstr>
      <vt:lpstr>What Good Teamwork Looks Like</vt:lpstr>
      <vt:lpstr>Introduction to Padlet</vt:lpstr>
      <vt:lpstr>How to Use Padlet (Step‑by‑Step)</vt:lpstr>
      <vt:lpstr>Warm‑Up Activity (Group Task)</vt:lpstr>
      <vt:lpstr>During Each Presentation</vt:lpstr>
      <vt:lpstr>After Your Group Presents</vt:lpstr>
      <vt:lpstr>  Final Group Task: Summary &amp; Comparison   </vt:lpstr>
      <vt:lpstr>  Example Padlet Post (Template)   </vt:lpstr>
      <vt:lpstr>  Expectations for Professionalism   </vt:lpstr>
      <vt:lpstr>  Tips for Success   </vt:lpstr>
      <vt:lpstr>         Questions or Clarifications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 Presentation</dc:title>
  <dc:creator>Omowumi Inyang</dc:creator>
  <lastModifiedBy>Omowumi Inyang</lastModifiedBy>
  <revision>12</revision>
  <dcterms:created xsi:type="dcterms:W3CDTF">2026-03-01T15:11:44.0000000Z</dcterms:created>
  <dcterms:modified xsi:type="dcterms:W3CDTF">2026-04-01T10:33:45.0000000Z</dcterms:modified>
</coreProperties>
</file>